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2" r:id="rId4"/>
    <p:sldId id="283" r:id="rId5"/>
    <p:sldId id="284" r:id="rId6"/>
    <p:sldId id="285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4" r:id="rId16"/>
    <p:sldId id="296" r:id="rId17"/>
    <p:sldId id="297" r:id="rId18"/>
    <p:sldId id="260" r:id="rId19"/>
    <p:sldId id="298" r:id="rId20"/>
    <p:sldId id="299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649F"/>
    <a:srgbClr val="5E80B0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30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A2D26-D371-486D-8F8D-DCBDBA89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95583-3968-482D-80ED-8907543842CC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FF46D-1D15-4518-900D-574ECF80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4344D-9128-49E9-87A4-4F785B8E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48B3E-D9F5-4A3B-A10D-7ED3854C61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9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628EC97-EEC3-4BD4-BB3E-E4CD6737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F55A9-FD7D-479B-A19B-468D957A24E4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98299E4-DC88-41D0-8A5F-636CD49C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07F4FE6-2D25-4C90-8F20-74F6360F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0C4F8-4249-4845-9831-6F550B0A0B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2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698D7A1-0B56-4F71-B509-5A00D9DC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E8B81-17CD-4717-88B7-1AD94C897AE0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78B369A-140B-4549-BDF4-19F06A62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B0FF345-46DA-4789-A4F8-EC861149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4AA0E-53E2-4599-8BE2-147E762AC5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2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F2E61-E85F-4E90-97BD-681ED1B30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62B4E-349B-47FB-81E9-BDB928A6F4FB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CDD24-95C6-4339-AAD5-F4A54FDE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B5B524-5004-4A13-8A59-8F55F685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E77DE-1B05-4A2D-9B35-A1B2AB9AC2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5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D40AF-3F47-4B1F-BB9A-7CEB6E05D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8F43A-F65F-465A-9107-565C7DC6FC72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785D0-6ED9-4E61-BF22-C0B2B5DC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099E4-1AB0-4B3C-86D3-504B582A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22D98-34EF-4E61-A378-A006B81CEF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1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DDE12A0-957A-404F-AAAB-D68363BD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C20A7-1318-410C-90BC-1B0C4D7BCE3E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F8ABF03-E1B1-4F07-AB93-F794FB5E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C175B0D-FC55-4C08-A585-88E2846E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C9FEA-DFB4-463F-A776-7E7C2EF8ED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4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3CF8041-9E5A-4940-B96B-312BB107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9DCAF-1A0D-480C-BBF3-C8B156BBB1D2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20C2C9D5-6B67-49A1-B930-875980BD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0A1B751-4886-46AD-8F18-B66930D5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EF9E7-598E-42C2-A569-36AB99078D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8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5F8E996-5B22-4B24-9C83-8769B3A9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D8EAA-99BB-49D7-8BD4-C92D9048D27D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E8DA1B4-99FE-447D-B94B-F270DE08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D069853-DF38-4701-A289-872D1616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71CB4-81B1-43C1-A945-01946E9CD7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0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63ECA192-0D2E-4649-979B-A35DDDCB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993EC-0004-4489-A688-925F80F63ADA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561FCD0-B1C2-4003-A9CB-A98059F0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EC5CCB1-24A1-472F-BB1B-74A6A7CC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800CA-011A-451E-93DC-8571D62C32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6E28226-665F-4C23-A3C8-21F123AE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55AAB-CED9-4C3A-9208-9F55FE4C78FE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C9D29699-C02F-46CA-BF7A-93D4E0DC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0F46109-549F-48EB-990D-2F30FAB2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1F3F9-F787-4A2E-A253-4784FE7241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9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A8144E7-75C2-44AC-9FAC-9B41AE1C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F26A6-D42B-47BE-9678-F9B4F005713F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A83C6F8-FBDB-4E1C-AD60-17B46325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0755F71-C503-4F89-8BE8-3B9C4DCE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31FB0-02FB-415C-A841-3DB2363547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1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3C67B389-80B5-48CD-BBDC-70F8F9D3EA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1AFBC28-A8CC-4800-BCC6-6ADF19E232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C42D3-0A8C-4583-8C9D-CB8CC74B4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169FC84-F1AA-484C-92B3-CBF158A4AB0C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1F77D-4F11-4DC9-B4DF-533745084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C35A65-35DC-47B4-86F6-740904DC4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248AC6-6086-45DE-BF30-DD14D8C88A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hyperlink" Target="https://aip.baidubce.com/rest/2.0/image-classify/v2/advanced_general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hyperlink" Target="https://aip.baidubce.com/rest/2.0/image-process/v1/style_trans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>
            <a:extLst>
              <a:ext uri="{FF2B5EF4-FFF2-40B4-BE49-F238E27FC236}">
                <a16:creationId xmlns:a16="http://schemas.microsoft.com/office/drawing/2014/main" id="{BFC4E8EC-BB5C-4F2D-A5A5-B5DD297F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81EC279B-130E-4DBD-9901-CF3A08D6E82B}"/>
              </a:ext>
            </a:extLst>
          </p:cNvPr>
          <p:cNvSpPr/>
          <p:nvPr/>
        </p:nvSpPr>
        <p:spPr>
          <a:xfrm rot="5400000">
            <a:off x="2077244" y="-1620044"/>
            <a:ext cx="914400" cy="50688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2F8F3AB-40D6-4DD0-A062-BBC735081FAE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BFDBCF3-9884-45A6-B606-4AD874C1980A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483D10A-6E5E-4CE8-A4F3-3D61D22E73B4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69D6AB03-8AB7-49A1-9A97-3176A9F665B8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D9ED9480-9C40-4E0F-AAB3-4F46BEEF742F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15794007-5F73-4BAD-AF9A-3A51D6B8462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62BA0BBE-BB93-4468-A23D-47F70F86A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983266E7-6557-47EF-A391-B73C953EB2E3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9FBC5353-625D-4CCA-AE7E-BD2658AC04DF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054" name="文本框 62">
            <a:extLst>
              <a:ext uri="{FF2B5EF4-FFF2-40B4-BE49-F238E27FC236}">
                <a16:creationId xmlns:a16="http://schemas.microsoft.com/office/drawing/2014/main" id="{21274E10-0325-4F7E-9797-5CF553A04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2784475"/>
            <a:ext cx="94186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>
                <a:solidFill>
                  <a:srgbClr val="4B649F"/>
                </a:solidFill>
              </a:rPr>
              <a:t>印相</a:t>
            </a:r>
            <a:r>
              <a:rPr lang="en-US" altLang="zh-CN" sz="6000" b="1">
                <a:solidFill>
                  <a:srgbClr val="4B649F"/>
                </a:solidFill>
              </a:rPr>
              <a:t>——</a:t>
            </a:r>
            <a:r>
              <a:rPr lang="zh-CN" altLang="en-US" sz="6000" b="1">
                <a:solidFill>
                  <a:srgbClr val="4B649F"/>
                </a:solidFill>
              </a:rPr>
              <a:t>你的专属相册管家</a:t>
            </a:r>
          </a:p>
        </p:txBody>
      </p:sp>
      <p:sp>
        <p:nvSpPr>
          <p:cNvPr id="2055" name="文本框 1027">
            <a:extLst>
              <a:ext uri="{FF2B5EF4-FFF2-40B4-BE49-F238E27FC236}">
                <a16:creationId xmlns:a16="http://schemas.microsoft.com/office/drawing/2014/main" id="{FA5F0563-65FF-4218-94D3-9D13EEAEE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0938" y="3916363"/>
            <a:ext cx="1801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设计者：施传康</a:t>
            </a:r>
          </a:p>
        </p:txBody>
      </p:sp>
      <p:sp>
        <p:nvSpPr>
          <p:cNvPr id="2056" name="文本框 1066">
            <a:extLst>
              <a:ext uri="{FF2B5EF4-FFF2-40B4-BE49-F238E27FC236}">
                <a16:creationId xmlns:a16="http://schemas.microsoft.com/office/drawing/2014/main" id="{AF58A746-C1ED-40A5-81A2-A818D3F66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</a:rPr>
              <a:t>产品名称：印相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C9C40C54-3038-49DA-A72E-EBEC4D8C42B2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4DB88B65-26FF-4DB8-9FB4-DDD3EECBD320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E023860-D497-42D7-A281-163D2209997B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1A9BF39-2056-4BC5-A24A-BE1BB6494758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9F19855-D5B4-49E4-A52E-BDF39FEA1F86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85084CC5-F0CC-4BFE-B648-CC7944EDA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91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6E9714A5-771F-4BD9-8938-52D43CB4A622}"/>
              </a:ext>
            </a:extLst>
          </p:cNvPr>
          <p:cNvSpPr/>
          <p:nvPr/>
        </p:nvSpPr>
        <p:spPr>
          <a:xfrm>
            <a:off x="417513" y="314325"/>
            <a:ext cx="2565400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2291" name="文本框 16">
            <a:extLst>
              <a:ext uri="{FF2B5EF4-FFF2-40B4-BE49-F238E27FC236}">
                <a16:creationId xmlns:a16="http://schemas.microsoft.com/office/drawing/2014/main" id="{A0CACF0C-B3E0-41C7-9B90-F5B2AC322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415925"/>
            <a:ext cx="2338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交互与界面设计</a:t>
            </a:r>
          </a:p>
        </p:txBody>
      </p:sp>
      <p:pic>
        <p:nvPicPr>
          <p:cNvPr id="12292" name="图片 17">
            <a:extLst>
              <a:ext uri="{FF2B5EF4-FFF2-40B4-BE49-F238E27FC236}">
                <a16:creationId xmlns:a16="http://schemas.microsoft.com/office/drawing/2014/main" id="{599C0A94-A616-447A-ACF5-378F613F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A0BB32C-40FC-4C00-9160-350D8DAE8997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2294" name="图片 3">
            <a:extLst>
              <a:ext uri="{FF2B5EF4-FFF2-40B4-BE49-F238E27FC236}">
                <a16:creationId xmlns:a16="http://schemas.microsoft.com/office/drawing/2014/main" id="{A2ACDF6B-BFB2-411D-9139-B41C4626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519238"/>
            <a:ext cx="4170363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7">
            <a:extLst>
              <a:ext uri="{FF2B5EF4-FFF2-40B4-BE49-F238E27FC236}">
                <a16:creationId xmlns:a16="http://schemas.microsoft.com/office/drawing/2014/main" id="{910155D5-CD8F-4B32-902C-0DF37187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1530350"/>
            <a:ext cx="6488112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文本框 10">
            <a:extLst>
              <a:ext uri="{FF2B5EF4-FFF2-40B4-BE49-F238E27FC236}">
                <a16:creationId xmlns:a16="http://schemas.microsoft.com/office/drawing/2014/main" id="{3B18D106-31B5-4CD6-8E6E-52F2F786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5554663"/>
            <a:ext cx="2733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查看相册流程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12297" name="文本框 10">
            <a:extLst>
              <a:ext uri="{FF2B5EF4-FFF2-40B4-BE49-F238E27FC236}">
                <a16:creationId xmlns:a16="http://schemas.microsoft.com/office/drawing/2014/main" id="{073C8202-999F-404E-8333-DFA8A0B7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5554663"/>
            <a:ext cx="1789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查找图片流程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03F5E86-3DBB-4359-9558-6CB24B5FE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0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BA0F9C68-A110-46DC-AD52-8D8D447815EF}"/>
              </a:ext>
            </a:extLst>
          </p:cNvPr>
          <p:cNvSpPr/>
          <p:nvPr/>
        </p:nvSpPr>
        <p:spPr>
          <a:xfrm>
            <a:off x="930275" y="257175"/>
            <a:ext cx="2565400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3315" name="文本框 16">
            <a:extLst>
              <a:ext uri="{FF2B5EF4-FFF2-40B4-BE49-F238E27FC236}">
                <a16:creationId xmlns:a16="http://schemas.microsoft.com/office/drawing/2014/main" id="{A1112D55-162A-470F-AE9A-6AC5D885A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325" y="360363"/>
            <a:ext cx="2339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交互与界面设计</a:t>
            </a:r>
          </a:p>
        </p:txBody>
      </p:sp>
      <p:pic>
        <p:nvPicPr>
          <p:cNvPr id="13316" name="图片 17">
            <a:extLst>
              <a:ext uri="{FF2B5EF4-FFF2-40B4-BE49-F238E27FC236}">
                <a16:creationId xmlns:a16="http://schemas.microsoft.com/office/drawing/2014/main" id="{B2917CBA-9D7E-40D8-8C11-8C32B47E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CB00067-FF55-4CEB-85AB-CC1326C7E901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3318" name="图片 3">
            <a:extLst>
              <a:ext uri="{FF2B5EF4-FFF2-40B4-BE49-F238E27FC236}">
                <a16:creationId xmlns:a16="http://schemas.microsoft.com/office/drawing/2014/main" id="{D63BE4FF-57F8-47BC-859D-192E5871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308100"/>
            <a:ext cx="1033145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文本框 10">
            <a:extLst>
              <a:ext uri="{FF2B5EF4-FFF2-40B4-BE49-F238E27FC236}">
                <a16:creationId xmlns:a16="http://schemas.microsoft.com/office/drawing/2014/main" id="{167BEFB9-EFC3-4B30-8322-A5729F8A4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5810250"/>
            <a:ext cx="27336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图片转换风格流程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922E44E-EB1E-43FC-AF19-14AE7BBC0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9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55E88C31-E433-4580-9EA0-F0787EE68C40}"/>
              </a:ext>
            </a:extLst>
          </p:cNvPr>
          <p:cNvSpPr/>
          <p:nvPr/>
        </p:nvSpPr>
        <p:spPr>
          <a:xfrm>
            <a:off x="1687513" y="314325"/>
            <a:ext cx="1552575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4339" name="文本框 16">
            <a:extLst>
              <a:ext uri="{FF2B5EF4-FFF2-40B4-BE49-F238E27FC236}">
                <a16:creationId xmlns:a16="http://schemas.microsoft.com/office/drawing/2014/main" id="{0A5155A5-9573-43C5-9A03-4C33CE3B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42227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信息设计</a:t>
            </a:r>
          </a:p>
        </p:txBody>
      </p:sp>
      <p:pic>
        <p:nvPicPr>
          <p:cNvPr id="14340" name="图片 17">
            <a:extLst>
              <a:ext uri="{FF2B5EF4-FFF2-40B4-BE49-F238E27FC236}">
                <a16:creationId xmlns:a16="http://schemas.microsoft.com/office/drawing/2014/main" id="{FC5CC96A-A9EC-4B21-81B1-B0BBB11A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7FF25D-7E29-4C9F-BED5-603E3ED060DD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4342" name="图片 3">
            <a:extLst>
              <a:ext uri="{FF2B5EF4-FFF2-40B4-BE49-F238E27FC236}">
                <a16:creationId xmlns:a16="http://schemas.microsoft.com/office/drawing/2014/main" id="{7548747A-C2C4-4205-96A8-8BF0BDAA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1277938"/>
            <a:ext cx="22336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图片 7">
            <a:extLst>
              <a:ext uri="{FF2B5EF4-FFF2-40B4-BE49-F238E27FC236}">
                <a16:creationId xmlns:a16="http://schemas.microsoft.com/office/drawing/2014/main" id="{6EB98753-684F-44D3-8754-7FD28440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1277938"/>
            <a:ext cx="2211388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图片 9">
            <a:extLst>
              <a:ext uri="{FF2B5EF4-FFF2-40B4-BE49-F238E27FC236}">
                <a16:creationId xmlns:a16="http://schemas.microsoft.com/office/drawing/2014/main" id="{307BAA09-47C5-44C3-8B24-A1370BDE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279525"/>
            <a:ext cx="2239963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FB344-A666-48F0-B16A-B001F802BE26}"/>
              </a:ext>
            </a:extLst>
          </p:cNvPr>
          <p:cNvSpPr txBox="1"/>
          <p:nvPr/>
        </p:nvSpPr>
        <p:spPr>
          <a:xfrm>
            <a:off x="1573213" y="1527175"/>
            <a:ext cx="614362" cy="42164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800" spc="500" dirty="0">
                <a:latin typeface="微软雅黑" panose="020B0503020204020204" pitchFamily="34" charset="-122"/>
              </a:rPr>
              <a:t>图片识别</a:t>
            </a:r>
            <a:r>
              <a:rPr lang="en-US" altLang="zh-CN" sz="2800" spc="500" dirty="0">
                <a:latin typeface="微软雅黑" panose="020B0503020204020204" pitchFamily="34" charset="-122"/>
              </a:rPr>
              <a:t>api</a:t>
            </a:r>
            <a:r>
              <a:rPr lang="zh-CN" altLang="en-US" sz="2800" spc="500" dirty="0">
                <a:latin typeface="微软雅黑" panose="020B0503020204020204" pitchFamily="34" charset="-122"/>
              </a:rPr>
              <a:t>输出结果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E9A384-6EF5-43E4-9D60-D9560E5E601C}"/>
              </a:ext>
            </a:extLst>
          </p:cNvPr>
          <p:cNvSpPr txBox="1"/>
          <p:nvPr/>
        </p:nvSpPr>
        <p:spPr>
          <a:xfrm>
            <a:off x="5299075" y="1527175"/>
            <a:ext cx="614363" cy="42164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800" spc="500" dirty="0">
                <a:latin typeface="微软雅黑" panose="020B0503020204020204" pitchFamily="34" charset="-122"/>
              </a:rPr>
              <a:t>风格转换</a:t>
            </a:r>
            <a:r>
              <a:rPr lang="en-US" altLang="zh-CN" sz="2800" spc="500" dirty="0">
                <a:latin typeface="微软雅黑" panose="020B0503020204020204" pitchFamily="34" charset="-122"/>
              </a:rPr>
              <a:t>api</a:t>
            </a:r>
            <a:r>
              <a:rPr lang="zh-CN" altLang="en-US" sz="2800" spc="500" dirty="0">
                <a:latin typeface="微软雅黑" panose="020B0503020204020204" pitchFamily="34" charset="-122"/>
              </a:rPr>
              <a:t>输出结果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DA575F53-1CFD-408A-9DCB-5D23A5604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46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BF6FD600-5781-4131-A061-039E36D62098}"/>
              </a:ext>
            </a:extLst>
          </p:cNvPr>
          <p:cNvSpPr/>
          <p:nvPr/>
        </p:nvSpPr>
        <p:spPr>
          <a:xfrm>
            <a:off x="1333500" y="1697038"/>
            <a:ext cx="9486900" cy="4340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5363" name="图片 1">
            <a:extLst>
              <a:ext uri="{FF2B5EF4-FFF2-40B4-BE49-F238E27FC236}">
                <a16:creationId xmlns:a16="http://schemas.microsoft.com/office/drawing/2014/main" id="{CBC0ACAC-8835-4CAB-A593-C91D86B7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文本框 2">
            <a:extLst>
              <a:ext uri="{FF2B5EF4-FFF2-40B4-BE49-F238E27FC236}">
                <a16:creationId xmlns:a16="http://schemas.microsoft.com/office/drawing/2014/main" id="{7A3CE488-254B-4414-B08C-02BBC061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650875"/>
            <a:ext cx="67929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4B649F"/>
                </a:solidFill>
              </a:rPr>
              <a:t>Part 3 API</a:t>
            </a:r>
            <a:r>
              <a:rPr lang="zh-CN" altLang="en-US" sz="4400" b="1">
                <a:solidFill>
                  <a:srgbClr val="4B649F"/>
                </a:solidFill>
              </a:rPr>
              <a:t>使用与输出展示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F141992-B2B2-4582-ADB4-FE178676CCF6}"/>
              </a:ext>
            </a:extLst>
          </p:cNvPr>
          <p:cNvSpPr/>
          <p:nvPr/>
        </p:nvSpPr>
        <p:spPr>
          <a:xfrm>
            <a:off x="1524000" y="1882775"/>
            <a:ext cx="9486900" cy="43465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1D6E0B-67F8-467B-A602-3C038F05261C}"/>
              </a:ext>
            </a:extLst>
          </p:cNvPr>
          <p:cNvSpPr/>
          <p:nvPr/>
        </p:nvSpPr>
        <p:spPr>
          <a:xfrm>
            <a:off x="10928350" y="60690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826553-B88B-4914-9BFA-D33186F891B3}"/>
              </a:ext>
            </a:extLst>
          </p:cNvPr>
          <p:cNvSpPr/>
          <p:nvPr/>
        </p:nvSpPr>
        <p:spPr>
          <a:xfrm>
            <a:off x="10658475" y="5840413"/>
            <a:ext cx="476250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356218-0FD4-433E-ADE5-5477DD40C001}"/>
              </a:ext>
            </a:extLst>
          </p:cNvPr>
          <p:cNvSpPr/>
          <p:nvPr/>
        </p:nvSpPr>
        <p:spPr>
          <a:xfrm>
            <a:off x="1220788" y="1689100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4E9B86-C5F3-45BF-AE1D-EB85D98AF68F}"/>
              </a:ext>
            </a:extLst>
          </p:cNvPr>
          <p:cNvSpPr/>
          <p:nvPr/>
        </p:nvSpPr>
        <p:spPr>
          <a:xfrm>
            <a:off x="1373188" y="1841500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5370" name="文本框 10">
            <a:extLst>
              <a:ext uri="{FF2B5EF4-FFF2-40B4-BE49-F238E27FC236}">
                <a16:creationId xmlns:a16="http://schemas.microsoft.com/office/drawing/2014/main" id="{402368BD-CBDD-4BFA-B266-854649BA0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249613"/>
            <a:ext cx="89439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接口描述：该请求用于通用物体及场景识别，即对于输入的一张图片（可正常解码，且长宽比适宜），输出图片中的多个物体及场景标签。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HTTP </a:t>
            </a:r>
            <a:r>
              <a:rPr lang="zh-CN" altLang="en-US" sz="1800"/>
              <a:t>方法：</a:t>
            </a:r>
            <a:r>
              <a:rPr lang="en-US" altLang="zh-CN" sz="1800"/>
              <a:t>POST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请求</a:t>
            </a:r>
            <a:r>
              <a:rPr lang="en-US" altLang="zh-CN" sz="1800"/>
              <a:t>URL</a:t>
            </a:r>
            <a:r>
              <a:rPr lang="zh-CN" altLang="en-US" sz="1800"/>
              <a:t>： </a:t>
            </a:r>
            <a:r>
              <a:rPr lang="en-US" altLang="zh-CN" sz="1800">
                <a:hlinkClick r:id="rId5"/>
              </a:rPr>
              <a:t>https://aip.baidubce.com/rest/2.0/image-classify/v2/advanced_general</a:t>
            </a:r>
            <a:endParaRPr lang="zh-CN" altLang="en-US" sz="1800"/>
          </a:p>
        </p:txBody>
      </p:sp>
      <p:sp>
        <p:nvSpPr>
          <p:cNvPr id="15371" name="文本框 14">
            <a:extLst>
              <a:ext uri="{FF2B5EF4-FFF2-40B4-BE49-F238E27FC236}">
                <a16:creationId xmlns:a16="http://schemas.microsoft.com/office/drawing/2014/main" id="{B939D4C4-1797-44C1-B044-7DEC62FE1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2487613"/>
            <a:ext cx="50911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百度云通用物体和场景识别</a:t>
            </a:r>
            <a:r>
              <a:rPr lang="en-US" altLang="zh-CN" b="1">
                <a:solidFill>
                  <a:srgbClr val="4B649F"/>
                </a:solidFill>
              </a:rPr>
              <a:t>API</a:t>
            </a:r>
            <a:endParaRPr lang="zh-CN" altLang="en-US" b="1">
              <a:solidFill>
                <a:srgbClr val="4B649F"/>
              </a:solidFill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F75C3949-87ED-4CC2-A05F-234688330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18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D21AB5F9-7CBB-4216-9923-6355975475C3}"/>
              </a:ext>
            </a:extLst>
          </p:cNvPr>
          <p:cNvSpPr/>
          <p:nvPr/>
        </p:nvSpPr>
        <p:spPr>
          <a:xfrm>
            <a:off x="930275" y="257175"/>
            <a:ext cx="1617663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6387" name="文本框 16">
            <a:extLst>
              <a:ext uri="{FF2B5EF4-FFF2-40B4-BE49-F238E27FC236}">
                <a16:creationId xmlns:a16="http://schemas.microsoft.com/office/drawing/2014/main" id="{2BBE7DC0-5FF6-4386-A9A2-74123C103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352425"/>
            <a:ext cx="147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代码展示</a:t>
            </a:r>
          </a:p>
        </p:txBody>
      </p:sp>
      <p:pic>
        <p:nvPicPr>
          <p:cNvPr id="16388" name="图片 17">
            <a:extLst>
              <a:ext uri="{FF2B5EF4-FFF2-40B4-BE49-F238E27FC236}">
                <a16:creationId xmlns:a16="http://schemas.microsoft.com/office/drawing/2014/main" id="{E5971163-8073-4988-9A25-46DBE6BD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77FA027-A6A5-4D32-8C1A-9FF964BC41F3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6390" name="图片 3">
            <a:extLst>
              <a:ext uri="{FF2B5EF4-FFF2-40B4-BE49-F238E27FC236}">
                <a16:creationId xmlns:a16="http://schemas.microsoft.com/office/drawing/2014/main" id="{7563A72A-E11F-4496-B377-4669B4E7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214438"/>
            <a:ext cx="10447338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1E6FBA7-9A17-48BC-B42C-62916481D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59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B1997C22-1C38-4E8F-AAF9-52FDE3AB133D}"/>
              </a:ext>
            </a:extLst>
          </p:cNvPr>
          <p:cNvSpPr/>
          <p:nvPr/>
        </p:nvSpPr>
        <p:spPr>
          <a:xfrm>
            <a:off x="1333500" y="1697038"/>
            <a:ext cx="9486900" cy="4340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1DB1F811-BB34-4D2E-8604-FF118A76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">
            <a:extLst>
              <a:ext uri="{FF2B5EF4-FFF2-40B4-BE49-F238E27FC236}">
                <a16:creationId xmlns:a16="http://schemas.microsoft.com/office/drawing/2014/main" id="{4E17031A-92EF-46CB-8647-E27D10E6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650875"/>
            <a:ext cx="67929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4B649F"/>
                </a:solidFill>
              </a:rPr>
              <a:t>Part 3 API</a:t>
            </a:r>
            <a:r>
              <a:rPr lang="zh-CN" altLang="en-US" sz="4400" b="1">
                <a:solidFill>
                  <a:srgbClr val="4B649F"/>
                </a:solidFill>
              </a:rPr>
              <a:t>使用与输出展示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C7761A1-82F2-4A71-92F7-3E74A6D4A957}"/>
              </a:ext>
            </a:extLst>
          </p:cNvPr>
          <p:cNvSpPr/>
          <p:nvPr/>
        </p:nvSpPr>
        <p:spPr>
          <a:xfrm>
            <a:off x="1524000" y="1882775"/>
            <a:ext cx="9486900" cy="43465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ED18FF-0976-4A50-B65C-2F81FE6D3F23}"/>
              </a:ext>
            </a:extLst>
          </p:cNvPr>
          <p:cNvSpPr/>
          <p:nvPr/>
        </p:nvSpPr>
        <p:spPr>
          <a:xfrm>
            <a:off x="10928350" y="60690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25FE34-8E38-4E8E-9DA2-D4F37CEFC476}"/>
              </a:ext>
            </a:extLst>
          </p:cNvPr>
          <p:cNvSpPr/>
          <p:nvPr/>
        </p:nvSpPr>
        <p:spPr>
          <a:xfrm>
            <a:off x="10658475" y="5840413"/>
            <a:ext cx="476250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2FB932-7435-4E7F-BB1B-3ADF302F094C}"/>
              </a:ext>
            </a:extLst>
          </p:cNvPr>
          <p:cNvSpPr/>
          <p:nvPr/>
        </p:nvSpPr>
        <p:spPr>
          <a:xfrm>
            <a:off x="1220788" y="1689100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9AC2BC-1AEF-4600-B150-82C9972A1D8A}"/>
              </a:ext>
            </a:extLst>
          </p:cNvPr>
          <p:cNvSpPr/>
          <p:nvPr/>
        </p:nvSpPr>
        <p:spPr>
          <a:xfrm>
            <a:off x="1373188" y="1841500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7418" name="文本框 10">
            <a:extLst>
              <a:ext uri="{FF2B5EF4-FFF2-40B4-BE49-F238E27FC236}">
                <a16:creationId xmlns:a16="http://schemas.microsoft.com/office/drawing/2014/main" id="{4BF271D4-8824-4421-BB8E-545D11922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3560763"/>
            <a:ext cx="894397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接口描述：将图像转化成卡通画或素描风格。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HTTP </a:t>
            </a:r>
            <a:r>
              <a:rPr lang="zh-CN" altLang="en-US" sz="1800"/>
              <a:t>方法：</a:t>
            </a:r>
            <a:r>
              <a:rPr lang="en-US" altLang="zh-CN" sz="1800"/>
              <a:t>POST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请求</a:t>
            </a:r>
            <a:r>
              <a:rPr lang="en-US" altLang="zh-CN" sz="1800"/>
              <a:t>URL</a:t>
            </a:r>
            <a:r>
              <a:rPr lang="zh-CN" altLang="en-US" sz="1800"/>
              <a:t>： </a:t>
            </a:r>
            <a:r>
              <a:rPr lang="en-US" altLang="zh-CN" sz="1800">
                <a:hlinkClick r:id="rId5"/>
              </a:rPr>
              <a:t>https://aip.baidubce.com/rest/2.0/image-process/v1/style_trans</a:t>
            </a:r>
            <a:endParaRPr lang="zh-CN" altLang="en-US" sz="1800"/>
          </a:p>
        </p:txBody>
      </p:sp>
      <p:sp>
        <p:nvSpPr>
          <p:cNvPr id="17419" name="文本框 14">
            <a:extLst>
              <a:ext uri="{FF2B5EF4-FFF2-40B4-BE49-F238E27FC236}">
                <a16:creationId xmlns:a16="http://schemas.microsoft.com/office/drawing/2014/main" id="{7928CBEC-5212-4A42-8270-DC5A7E266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2798763"/>
            <a:ext cx="40147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百度云图像风格转换</a:t>
            </a:r>
            <a:r>
              <a:rPr lang="en-US" altLang="zh-CN" b="1">
                <a:solidFill>
                  <a:srgbClr val="4B649F"/>
                </a:solidFill>
              </a:rPr>
              <a:t>API</a:t>
            </a:r>
            <a:endParaRPr lang="zh-CN" altLang="en-US" b="1">
              <a:solidFill>
                <a:srgbClr val="4B649F"/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12C1672-F470-40AE-9261-B5D845D6D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92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6A83C06D-6D4E-4ED1-8C61-FBEC05586BE0}"/>
              </a:ext>
            </a:extLst>
          </p:cNvPr>
          <p:cNvSpPr/>
          <p:nvPr/>
        </p:nvSpPr>
        <p:spPr>
          <a:xfrm>
            <a:off x="930275" y="257175"/>
            <a:ext cx="1617663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8435" name="文本框 16">
            <a:extLst>
              <a:ext uri="{FF2B5EF4-FFF2-40B4-BE49-F238E27FC236}">
                <a16:creationId xmlns:a16="http://schemas.microsoft.com/office/drawing/2014/main" id="{3826AE89-8FBA-4532-AB8B-007437151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352425"/>
            <a:ext cx="147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代码展示</a:t>
            </a:r>
          </a:p>
        </p:txBody>
      </p:sp>
      <p:pic>
        <p:nvPicPr>
          <p:cNvPr id="18436" name="图片 17">
            <a:extLst>
              <a:ext uri="{FF2B5EF4-FFF2-40B4-BE49-F238E27FC236}">
                <a16:creationId xmlns:a16="http://schemas.microsoft.com/office/drawing/2014/main" id="{AAA1CF6A-6AA9-40FE-9B49-8676E10F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05E5646-86BD-470E-9316-7FC0DF731B26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8438" name="图片 3">
            <a:extLst>
              <a:ext uri="{FF2B5EF4-FFF2-40B4-BE49-F238E27FC236}">
                <a16:creationId xmlns:a16="http://schemas.microsoft.com/office/drawing/2014/main" id="{F4B966E5-52F9-4D1D-8AFF-E655A442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101725"/>
            <a:ext cx="10550525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3963952-5F4F-4DFA-9AEC-DE6897C4D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4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8AFD2CA3-03DC-4401-9DFF-20AA8FC79B42}"/>
              </a:ext>
            </a:extLst>
          </p:cNvPr>
          <p:cNvSpPr/>
          <p:nvPr/>
        </p:nvSpPr>
        <p:spPr>
          <a:xfrm>
            <a:off x="431800" y="382588"/>
            <a:ext cx="2332038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459" name="文本框 16">
            <a:extLst>
              <a:ext uri="{FF2B5EF4-FFF2-40B4-BE49-F238E27FC236}">
                <a16:creationId xmlns:a16="http://schemas.microsoft.com/office/drawing/2014/main" id="{3223F3DE-C7FF-4301-8E0A-70E98BB60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490538"/>
            <a:ext cx="2030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使用对比分析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BA6963D-7B83-4C5B-B449-48CB6438370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9461" name="图片 3">
            <a:extLst>
              <a:ext uri="{FF2B5EF4-FFF2-40B4-BE49-F238E27FC236}">
                <a16:creationId xmlns:a16="http://schemas.microsoft.com/office/drawing/2014/main" id="{CFBE5636-D06E-465D-B546-F544262D2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130175"/>
            <a:ext cx="5475287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7">
            <a:extLst>
              <a:ext uri="{FF2B5EF4-FFF2-40B4-BE49-F238E27FC236}">
                <a16:creationId xmlns:a16="http://schemas.microsoft.com/office/drawing/2014/main" id="{2320E189-881B-491A-9444-ED852C7F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3479800"/>
            <a:ext cx="54895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文本框 10">
            <a:extLst>
              <a:ext uri="{FF2B5EF4-FFF2-40B4-BE49-F238E27FC236}">
                <a16:creationId xmlns:a16="http://schemas.microsoft.com/office/drawing/2014/main" id="{01054A47-3ABD-449A-81B4-1157CFE32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4991100"/>
            <a:ext cx="33988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百度云通用物体和场景识别</a:t>
            </a:r>
            <a:r>
              <a:rPr lang="en-US" altLang="zh-CN" sz="1800"/>
              <a:t>api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19464" name="文本框 10">
            <a:extLst>
              <a:ext uri="{FF2B5EF4-FFF2-40B4-BE49-F238E27FC236}">
                <a16:creationId xmlns:a16="http://schemas.microsoft.com/office/drawing/2014/main" id="{B77ECE88-62B5-4106-88A3-CD2E86B06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488" y="6265863"/>
            <a:ext cx="233203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阿里云图像识别</a:t>
            </a:r>
            <a:r>
              <a:rPr lang="en-US" altLang="zh-CN" sz="1800"/>
              <a:t>api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19465" name="图片 9">
            <a:extLst>
              <a:ext uri="{FF2B5EF4-FFF2-40B4-BE49-F238E27FC236}">
                <a16:creationId xmlns:a16="http://schemas.microsoft.com/office/drawing/2014/main" id="{9300882B-1A5E-4E85-B2D8-18EADE61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65300"/>
            <a:ext cx="5281613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文本框 10">
            <a:extLst>
              <a:ext uri="{FF2B5EF4-FFF2-40B4-BE49-F238E27FC236}">
                <a16:creationId xmlns:a16="http://schemas.microsoft.com/office/drawing/2014/main" id="{CEEACA0C-6A17-4FD6-82E4-682198A1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2994025"/>
            <a:ext cx="27336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腾讯云图像分析</a:t>
            </a:r>
            <a:r>
              <a:rPr lang="en-US" altLang="zh-CN" sz="1800"/>
              <a:t>api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32C40AC-F917-4307-9DF6-E6A859B59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5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A7AA53-04D2-48B8-8ED5-870935D889D6}"/>
              </a:ext>
            </a:extLst>
          </p:cNvPr>
          <p:cNvSpPr/>
          <p:nvPr/>
        </p:nvSpPr>
        <p:spPr>
          <a:xfrm>
            <a:off x="509588" y="1687513"/>
            <a:ext cx="5545137" cy="3798887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77EBAB16-9086-4E68-99E0-E49478515724}"/>
              </a:ext>
            </a:extLst>
          </p:cNvPr>
          <p:cNvSpPr/>
          <p:nvPr/>
        </p:nvSpPr>
        <p:spPr>
          <a:xfrm rot="5400000">
            <a:off x="1309688" y="-852488"/>
            <a:ext cx="914400" cy="353377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A73C3D-9B19-4D1B-AA10-096DF0A0DD23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595B958F-6E6C-49E4-A456-97E7FDF04F8B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A632F061-F96B-4A64-823B-F4977B5AEC08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0814C362-D1DD-47BA-8F60-31DC3301550B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1F22D55-65D9-4940-BFB1-7691476FF7D2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90B65424-BC4A-4FBB-85A3-8738DF152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281F4312-2F65-4AC4-BC56-C41BF3413C2D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F45EC5DC-C297-48C3-9287-240AFE4AECE8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0485" name="文本框 11">
            <a:extLst>
              <a:ext uri="{FF2B5EF4-FFF2-40B4-BE49-F238E27FC236}">
                <a16:creationId xmlns:a16="http://schemas.microsoft.com/office/drawing/2014/main" id="{A6C1F05E-6EDD-4ECD-9A06-1D2E2EF8A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552450"/>
            <a:ext cx="295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bg1"/>
                </a:solidFill>
              </a:rPr>
              <a:t>使用对比分析</a:t>
            </a:r>
          </a:p>
        </p:txBody>
      </p:sp>
      <p:pic>
        <p:nvPicPr>
          <p:cNvPr id="20486" name="图片 12">
            <a:extLst>
              <a:ext uri="{FF2B5EF4-FFF2-40B4-BE49-F238E27FC236}">
                <a16:creationId xmlns:a16="http://schemas.microsoft.com/office/drawing/2014/main" id="{E7F5493C-979B-424A-B646-D1BC82D5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文本框 13">
            <a:extLst>
              <a:ext uri="{FF2B5EF4-FFF2-40B4-BE49-F238E27FC236}">
                <a16:creationId xmlns:a16="http://schemas.microsoft.com/office/drawing/2014/main" id="{829CDCB6-05C5-4148-8CB8-6DC1E68EB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811338"/>
            <a:ext cx="5192713" cy="30908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</a:rPr>
              <a:t>分析结果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家图像识别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对同一张图片分析的结果可以看出，百度云通用物体和场景识别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识别出正确结果的概率大于其他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家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schemeClr val="bg1"/>
                </a:solidFill>
              </a:rPr>
              <a:t>价格方面，腾讯云与阿里云收费都为</a:t>
            </a:r>
            <a:r>
              <a:rPr lang="en-US" altLang="zh-CN" dirty="0">
                <a:solidFill>
                  <a:schemeClr val="bg1"/>
                </a:solidFill>
              </a:rPr>
              <a:t>2.5</a:t>
            </a:r>
            <a:r>
              <a:rPr lang="zh-CN" altLang="en-US" dirty="0">
                <a:solidFill>
                  <a:schemeClr val="bg1"/>
                </a:solidFill>
              </a:rPr>
              <a:t>元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千张，百度云的收费为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元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千张，低于其他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家。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05" name="矩形 14">
            <a:extLst>
              <a:ext uri="{FF2B5EF4-FFF2-40B4-BE49-F238E27FC236}">
                <a16:creationId xmlns:a16="http://schemas.microsoft.com/office/drawing/2014/main" id="{C68DDAA9-179D-46E7-8530-C0CBEC6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850" y="1679575"/>
            <a:ext cx="4968875" cy="4059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4B649F"/>
                </a:solidFill>
                <a:latin typeface="微软雅黑" panose="020B0503020204020204" pitchFamily="34" charset="-122"/>
              </a:rPr>
              <a:t>总结</a:t>
            </a:r>
            <a:endParaRPr lang="en-US" altLang="zh-CN" sz="2400" dirty="0">
              <a:solidFill>
                <a:srgbClr val="4B649F"/>
              </a:solidFill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4B649F"/>
                </a:solidFill>
              </a:rPr>
              <a:t>虽然百度云通用物体和场景识别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在使用中也会出现识别出错的情况，但对比市场上其他相同类型的图像识别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，识别出正确结果的概率要大一些，而且价格方面也比其他的低，因此本</a:t>
            </a:r>
            <a:r>
              <a:rPr lang="en-US" altLang="zh-CN" dirty="0">
                <a:solidFill>
                  <a:srgbClr val="4B649F"/>
                </a:solidFill>
              </a:rPr>
              <a:t>app</a:t>
            </a:r>
            <a:r>
              <a:rPr lang="zh-CN" altLang="en-US" dirty="0">
                <a:solidFill>
                  <a:srgbClr val="4B649F"/>
                </a:solidFill>
              </a:rPr>
              <a:t>选择百度云通用物体和场景识别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作为主要功能使用的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。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4B649F"/>
                </a:solidFill>
              </a:rPr>
              <a:t>本</a:t>
            </a:r>
            <a:r>
              <a:rPr lang="en-US" altLang="zh-CN" dirty="0">
                <a:solidFill>
                  <a:srgbClr val="4B649F"/>
                </a:solidFill>
              </a:rPr>
              <a:t>app</a:t>
            </a:r>
            <a:r>
              <a:rPr lang="zh-CN" altLang="en-US" dirty="0">
                <a:solidFill>
                  <a:srgbClr val="4B649F"/>
                </a:solidFill>
              </a:rPr>
              <a:t>使用的另一个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为百度云图像风格转换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，查找了其他云平台，没有发现有类似的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，但此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不是分析类型的</a:t>
            </a:r>
            <a:r>
              <a:rPr lang="en-US" altLang="zh-CN" dirty="0">
                <a:solidFill>
                  <a:srgbClr val="4B649F"/>
                </a:solidFill>
              </a:rPr>
              <a:t>api</a:t>
            </a:r>
            <a:r>
              <a:rPr lang="zh-CN" altLang="en-US" dirty="0">
                <a:solidFill>
                  <a:srgbClr val="4B649F"/>
                </a:solidFill>
              </a:rPr>
              <a:t>，因此不会出现出错的情况。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zh-CN" altLang="en-US" dirty="0">
              <a:solidFill>
                <a:srgbClr val="4B649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C85F90-D196-4837-9CE4-E3A302299A24}"/>
              </a:ext>
            </a:extLst>
          </p:cNvPr>
          <p:cNvSpPr/>
          <p:nvPr/>
        </p:nvSpPr>
        <p:spPr>
          <a:xfrm>
            <a:off x="6054725" y="1687513"/>
            <a:ext cx="5545138" cy="3798887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9EE038-9C7D-46C0-87EB-986031FB6684}"/>
              </a:ext>
            </a:extLst>
          </p:cNvPr>
          <p:cNvSpPr/>
          <p:nvPr/>
        </p:nvSpPr>
        <p:spPr>
          <a:xfrm>
            <a:off x="11272838" y="1695450"/>
            <a:ext cx="338137" cy="33813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D27571-ACFD-4FB2-BA01-968919DDEEDD}"/>
              </a:ext>
            </a:extLst>
          </p:cNvPr>
          <p:cNvSpPr/>
          <p:nvPr/>
        </p:nvSpPr>
        <p:spPr>
          <a:xfrm>
            <a:off x="11272838" y="5157788"/>
            <a:ext cx="338137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9C46F917-4A8C-49B0-A76D-11B22A849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47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C68277F6-749E-47CA-BCA7-3200EFA7BBD0}"/>
              </a:ext>
            </a:extLst>
          </p:cNvPr>
          <p:cNvSpPr/>
          <p:nvPr/>
        </p:nvSpPr>
        <p:spPr>
          <a:xfrm>
            <a:off x="1333500" y="1697038"/>
            <a:ext cx="9486900" cy="4340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1507" name="图片 1">
            <a:extLst>
              <a:ext uri="{FF2B5EF4-FFF2-40B4-BE49-F238E27FC236}">
                <a16:creationId xmlns:a16="http://schemas.microsoft.com/office/drawing/2014/main" id="{0AC04555-78EF-45CF-AD59-2F758F82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2">
            <a:extLst>
              <a:ext uri="{FF2B5EF4-FFF2-40B4-BE49-F238E27FC236}">
                <a16:creationId xmlns:a16="http://schemas.microsoft.com/office/drawing/2014/main" id="{22FE176D-C165-4432-AA81-FBFCA6B7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654050"/>
            <a:ext cx="53467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4B649F"/>
                </a:solidFill>
              </a:rPr>
              <a:t>使用后风险报告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0302454-6765-439E-B36F-75FA794197D6}"/>
              </a:ext>
            </a:extLst>
          </p:cNvPr>
          <p:cNvSpPr/>
          <p:nvPr/>
        </p:nvSpPr>
        <p:spPr>
          <a:xfrm>
            <a:off x="1524000" y="1882775"/>
            <a:ext cx="9486900" cy="43465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B51465-EF0B-4609-82A6-F493C02C4447}"/>
              </a:ext>
            </a:extLst>
          </p:cNvPr>
          <p:cNvSpPr/>
          <p:nvPr/>
        </p:nvSpPr>
        <p:spPr>
          <a:xfrm>
            <a:off x="10928350" y="60690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FCB577-6C90-48BE-AC1F-EC9CB40E6419}"/>
              </a:ext>
            </a:extLst>
          </p:cNvPr>
          <p:cNvSpPr/>
          <p:nvPr/>
        </p:nvSpPr>
        <p:spPr>
          <a:xfrm>
            <a:off x="10658475" y="5840413"/>
            <a:ext cx="476250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96E89-DEF6-46C2-B91C-C1A4B6BFD832}"/>
              </a:ext>
            </a:extLst>
          </p:cNvPr>
          <p:cNvSpPr/>
          <p:nvPr/>
        </p:nvSpPr>
        <p:spPr>
          <a:xfrm>
            <a:off x="1220788" y="1689100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EC908F-140B-4887-B277-49AC61FA5445}"/>
              </a:ext>
            </a:extLst>
          </p:cNvPr>
          <p:cNvSpPr/>
          <p:nvPr/>
        </p:nvSpPr>
        <p:spPr>
          <a:xfrm>
            <a:off x="1373188" y="1841500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1514" name="文本框 10">
            <a:extLst>
              <a:ext uri="{FF2B5EF4-FFF2-40B4-BE49-F238E27FC236}">
                <a16:creationId xmlns:a16="http://schemas.microsoft.com/office/drawing/2014/main" id="{72F671DD-0EF6-4C60-BEA2-5349CE10B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89200"/>
            <a:ext cx="89820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准确性：通过对比百度云通用图像与场景识别</a:t>
            </a:r>
            <a:r>
              <a:rPr lang="en-US" altLang="zh-CN" sz="1800"/>
              <a:t>api</a:t>
            </a:r>
            <a:r>
              <a:rPr lang="zh-CN" altLang="en-US" sz="1800"/>
              <a:t>和其他</a:t>
            </a:r>
            <a:r>
              <a:rPr lang="en-US" altLang="zh-CN" sz="1800"/>
              <a:t>2</a:t>
            </a:r>
            <a:r>
              <a:rPr lang="zh-CN" altLang="en-US" sz="1800"/>
              <a:t>家相同类型图像识别</a:t>
            </a:r>
            <a:r>
              <a:rPr lang="en-US" altLang="zh-CN" sz="1800"/>
              <a:t>api</a:t>
            </a:r>
            <a:r>
              <a:rPr lang="zh-CN" altLang="en-US" sz="1800"/>
              <a:t>，发现百度云通用图像与场景识别</a:t>
            </a:r>
            <a:r>
              <a:rPr lang="en-US" altLang="zh-CN" sz="1800"/>
              <a:t>api</a:t>
            </a:r>
            <a:r>
              <a:rPr lang="zh-CN" altLang="en-US" sz="1800"/>
              <a:t>识别出正确结果的概率大于其他</a:t>
            </a:r>
            <a:r>
              <a:rPr lang="en-US" altLang="zh-CN" sz="1800"/>
              <a:t>2</a:t>
            </a:r>
            <a:r>
              <a:rPr lang="zh-CN" altLang="en-US" sz="1800"/>
              <a:t>家。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价格：百度云通用图像与场景识别</a:t>
            </a:r>
            <a:r>
              <a:rPr lang="en-US" altLang="zh-CN" sz="1800"/>
              <a:t>api</a:t>
            </a:r>
            <a:r>
              <a:rPr lang="zh-CN" altLang="en-US" sz="1800"/>
              <a:t>为</a:t>
            </a:r>
            <a:r>
              <a:rPr lang="en-US" altLang="zh-CN" sz="1800"/>
              <a:t>2</a:t>
            </a:r>
            <a:r>
              <a:rPr lang="zh-CN" altLang="en-US" sz="1800"/>
              <a:t>元</a:t>
            </a:r>
            <a:r>
              <a:rPr lang="en-US" altLang="zh-CN" sz="1800"/>
              <a:t>/</a:t>
            </a:r>
            <a:r>
              <a:rPr lang="zh-CN" altLang="en-US" sz="1800"/>
              <a:t>千张，而其他</a:t>
            </a:r>
            <a:r>
              <a:rPr lang="en-US" altLang="zh-CN" sz="1800"/>
              <a:t>2</a:t>
            </a:r>
            <a:r>
              <a:rPr lang="zh-CN" altLang="en-US" sz="1800"/>
              <a:t>家都为</a:t>
            </a:r>
            <a:r>
              <a:rPr lang="en-US" altLang="zh-CN" sz="1800"/>
              <a:t>2.5</a:t>
            </a:r>
            <a:r>
              <a:rPr lang="zh-CN" altLang="en-US" sz="1800"/>
              <a:t>元</a:t>
            </a:r>
            <a:r>
              <a:rPr lang="en-US" altLang="zh-CN" sz="1800"/>
              <a:t>/</a:t>
            </a:r>
            <a:r>
              <a:rPr lang="zh-CN" altLang="en-US" sz="1800"/>
              <a:t>千张。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总结而言，百度云通用图像与场景识别</a:t>
            </a:r>
            <a:r>
              <a:rPr lang="en-US" altLang="zh-CN" sz="1800"/>
              <a:t>api</a:t>
            </a:r>
            <a:r>
              <a:rPr lang="zh-CN" altLang="en-US" sz="1800"/>
              <a:t>不管在准确性还是在价格方面上对比其他</a:t>
            </a:r>
            <a:r>
              <a:rPr lang="en-US" altLang="zh-CN" sz="1800"/>
              <a:t>2</a:t>
            </a:r>
            <a:r>
              <a:rPr lang="zh-CN" altLang="en-US" sz="1800"/>
              <a:t>家都有优势，但百度云通用图像和场景识别</a:t>
            </a:r>
            <a:r>
              <a:rPr lang="en-US" altLang="zh-CN" sz="1800"/>
              <a:t>api</a:t>
            </a:r>
            <a:r>
              <a:rPr lang="zh-CN" altLang="en-US" sz="1800"/>
              <a:t>也会出现识别错误的情况。</a:t>
            </a:r>
          </a:p>
        </p:txBody>
      </p:sp>
      <p:sp>
        <p:nvSpPr>
          <p:cNvPr id="21515" name="文本框 14">
            <a:extLst>
              <a:ext uri="{FF2B5EF4-FFF2-40B4-BE49-F238E27FC236}">
                <a16:creationId xmlns:a16="http://schemas.microsoft.com/office/drawing/2014/main" id="{E7C99AAD-4B5D-4380-A334-24148DB24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984375"/>
            <a:ext cx="5091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百度云通用物体和场景识别</a:t>
            </a:r>
            <a:r>
              <a:rPr lang="en-US" altLang="zh-CN" b="1">
                <a:solidFill>
                  <a:srgbClr val="4B649F"/>
                </a:solidFill>
              </a:rPr>
              <a:t>API</a:t>
            </a:r>
            <a:endParaRPr lang="zh-CN" altLang="en-US" b="1">
              <a:solidFill>
                <a:srgbClr val="4B649F"/>
              </a:solidFill>
            </a:endParaRPr>
          </a:p>
        </p:txBody>
      </p:sp>
      <p:sp>
        <p:nvSpPr>
          <p:cNvPr id="21516" name="文本框 15">
            <a:extLst>
              <a:ext uri="{FF2B5EF4-FFF2-40B4-BE49-F238E27FC236}">
                <a16:creationId xmlns:a16="http://schemas.microsoft.com/office/drawing/2014/main" id="{C89A383E-C66D-46C1-A10C-91696B980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4657725"/>
            <a:ext cx="4014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百度云图像风格转换</a:t>
            </a:r>
            <a:r>
              <a:rPr lang="en-US" altLang="zh-CN" b="1">
                <a:solidFill>
                  <a:srgbClr val="4B649F"/>
                </a:solidFill>
              </a:rPr>
              <a:t>API</a:t>
            </a:r>
            <a:endParaRPr lang="zh-CN" altLang="en-US" b="1">
              <a:solidFill>
                <a:srgbClr val="4B649F"/>
              </a:solidFill>
            </a:endParaRPr>
          </a:p>
        </p:txBody>
      </p:sp>
      <p:sp>
        <p:nvSpPr>
          <p:cNvPr id="21517" name="文本框 10">
            <a:extLst>
              <a:ext uri="{FF2B5EF4-FFF2-40B4-BE49-F238E27FC236}">
                <a16:creationId xmlns:a16="http://schemas.microsoft.com/office/drawing/2014/main" id="{717C6B3B-04AF-4BB7-B46B-2A67118AA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5199063"/>
            <a:ext cx="8943975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市场上没有其他云平台有类似百度云图像风格转换的</a:t>
            </a:r>
            <a:r>
              <a:rPr lang="en-US" altLang="zh-CN" sz="1800"/>
              <a:t>api</a:t>
            </a:r>
            <a:r>
              <a:rPr lang="zh-CN" altLang="en-US" sz="1800"/>
              <a:t>，百度云图像风格</a:t>
            </a:r>
            <a:r>
              <a:rPr lang="en-US" altLang="zh-CN" sz="1800"/>
              <a:t>api</a:t>
            </a:r>
            <a:r>
              <a:rPr lang="zh-CN" altLang="en-US" sz="1800"/>
              <a:t>因为其类型不是分析类型，因此不会出现错误的情况。</a:t>
            </a: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F1D4097B-A39A-40C1-AC46-8247C1F36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484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3CA678D2-46BC-4CDC-94F7-1F63EA3A23BD}"/>
              </a:ext>
            </a:extLst>
          </p:cNvPr>
          <p:cNvSpPr/>
          <p:nvPr/>
        </p:nvSpPr>
        <p:spPr>
          <a:xfrm>
            <a:off x="1333500" y="1697038"/>
            <a:ext cx="9486900" cy="43402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3075" name="图片 1">
            <a:extLst>
              <a:ext uri="{FF2B5EF4-FFF2-40B4-BE49-F238E27FC236}">
                <a16:creationId xmlns:a16="http://schemas.microsoft.com/office/drawing/2014/main" id="{6CA7E440-CA68-4491-B5FC-C5F6D94F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文本框 2">
            <a:extLst>
              <a:ext uri="{FF2B5EF4-FFF2-40B4-BE49-F238E27FC236}">
                <a16:creationId xmlns:a16="http://schemas.microsoft.com/office/drawing/2014/main" id="{98C5031F-9779-412F-B0A7-E205ACE72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650875"/>
            <a:ext cx="53467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4B649F"/>
                </a:solidFill>
              </a:rPr>
              <a:t>Part 1 </a:t>
            </a:r>
            <a:r>
              <a:rPr lang="zh-CN" altLang="en-US" sz="4400" b="1">
                <a:solidFill>
                  <a:srgbClr val="4B649F"/>
                </a:solidFill>
              </a:rPr>
              <a:t>价值主张设计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38A6B3A-908F-436D-8B74-15C4236CC857}"/>
              </a:ext>
            </a:extLst>
          </p:cNvPr>
          <p:cNvSpPr/>
          <p:nvPr/>
        </p:nvSpPr>
        <p:spPr>
          <a:xfrm>
            <a:off x="1524000" y="1882775"/>
            <a:ext cx="9486900" cy="43465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A46BB2-81C9-4DAB-ADF6-0E26C2C15C5E}"/>
              </a:ext>
            </a:extLst>
          </p:cNvPr>
          <p:cNvSpPr/>
          <p:nvPr/>
        </p:nvSpPr>
        <p:spPr>
          <a:xfrm>
            <a:off x="10928350" y="60690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AE559B-DF4F-40B8-8AD0-FD8110A5D2FD}"/>
              </a:ext>
            </a:extLst>
          </p:cNvPr>
          <p:cNvSpPr/>
          <p:nvPr/>
        </p:nvSpPr>
        <p:spPr>
          <a:xfrm>
            <a:off x="10658475" y="5840413"/>
            <a:ext cx="476250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DD721F-3C33-423A-A997-413B287F0DFE}"/>
              </a:ext>
            </a:extLst>
          </p:cNvPr>
          <p:cNvSpPr/>
          <p:nvPr/>
        </p:nvSpPr>
        <p:spPr>
          <a:xfrm>
            <a:off x="1220788" y="1689100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A042DD-B1D5-458C-93A6-3761E0073D4E}"/>
              </a:ext>
            </a:extLst>
          </p:cNvPr>
          <p:cNvSpPr/>
          <p:nvPr/>
        </p:nvSpPr>
        <p:spPr>
          <a:xfrm>
            <a:off x="1373188" y="1841500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82" name="文本框 10">
            <a:extLst>
              <a:ext uri="{FF2B5EF4-FFF2-40B4-BE49-F238E27FC236}">
                <a16:creationId xmlns:a16="http://schemas.microsoft.com/office/drawing/2014/main" id="{E3D36778-C105-445A-BAA4-43F24B66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89200"/>
            <a:ext cx="8943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手机拍照非常方便，大家平常都喜欢随手拍下各种照片来记录生活，日积月累整个相册凌乱不堪，用户难以第一时间找到自己想要的照片。本</a:t>
            </a:r>
            <a:r>
              <a:rPr lang="en-US" altLang="zh-CN" sz="1800"/>
              <a:t>app</a:t>
            </a:r>
            <a:r>
              <a:rPr lang="zh-CN" altLang="en-US" sz="1800"/>
              <a:t>使用通用物体和场景识别</a:t>
            </a:r>
            <a:r>
              <a:rPr lang="en-US" altLang="zh-CN" sz="1800"/>
              <a:t>api</a:t>
            </a:r>
            <a:r>
              <a:rPr lang="zh-CN" altLang="en-US" sz="1800"/>
              <a:t>实现</a:t>
            </a:r>
            <a:r>
              <a:rPr lang="en-US" altLang="zh-CN" sz="1800"/>
              <a:t>app</a:t>
            </a:r>
            <a:r>
              <a:rPr lang="zh-CN" altLang="en-US" sz="1800"/>
              <a:t>自动给图片添加标签的主要功能，使用百度云图像风格转换</a:t>
            </a:r>
            <a:r>
              <a:rPr lang="en-US" altLang="zh-CN" sz="1800"/>
              <a:t>api</a:t>
            </a:r>
            <a:r>
              <a:rPr lang="zh-CN" altLang="en-US" sz="1800"/>
              <a:t>实现让用户可以一键转换图片风格的辅助功能。帮助用户解决了问题的同时也让用户有了更好的体验。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3083" name="文本框 14">
            <a:extLst>
              <a:ext uri="{FF2B5EF4-FFF2-40B4-BE49-F238E27FC236}">
                <a16:creationId xmlns:a16="http://schemas.microsoft.com/office/drawing/2014/main" id="{62B5AD0B-1E80-4F2D-AFC3-F9DC82FD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1984375"/>
            <a:ext cx="1660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加值宣言</a:t>
            </a:r>
          </a:p>
        </p:txBody>
      </p:sp>
      <p:sp>
        <p:nvSpPr>
          <p:cNvPr id="3084" name="文本框 15">
            <a:extLst>
              <a:ext uri="{FF2B5EF4-FFF2-40B4-BE49-F238E27FC236}">
                <a16:creationId xmlns:a16="http://schemas.microsoft.com/office/drawing/2014/main" id="{646DCCCB-6282-4CFE-8C27-536667501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4276725"/>
            <a:ext cx="19796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功能优先级</a:t>
            </a:r>
          </a:p>
        </p:txBody>
      </p:sp>
      <p:sp>
        <p:nvSpPr>
          <p:cNvPr id="3085" name="文本框 10">
            <a:extLst>
              <a:ext uri="{FF2B5EF4-FFF2-40B4-BE49-F238E27FC236}">
                <a16:creationId xmlns:a16="http://schemas.microsoft.com/office/drawing/2014/main" id="{735F80D7-7D09-43FF-835F-D15B33D82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438" y="4773613"/>
            <a:ext cx="894397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主要：通用物体和场景识别</a:t>
            </a:r>
            <a:r>
              <a:rPr lang="en-US" altLang="zh-CN" sz="1800"/>
              <a:t>api</a:t>
            </a:r>
            <a:r>
              <a:rPr lang="zh-CN" altLang="en-US" sz="1800"/>
              <a:t>：支持超过</a:t>
            </a:r>
            <a:r>
              <a:rPr lang="en-US" altLang="zh-CN" sz="1800"/>
              <a:t>10</a:t>
            </a:r>
            <a:r>
              <a:rPr lang="zh-CN" altLang="en-US" sz="1800"/>
              <a:t>万类常见物体和场景识别，接口返回图片    </a:t>
            </a:r>
            <a:endParaRPr lang="en-US" altLang="zh-CN" sz="1800"/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           </a:t>
            </a:r>
            <a:r>
              <a:rPr lang="zh-CN" altLang="en-US" sz="1800"/>
              <a:t>内</a:t>
            </a:r>
            <a:r>
              <a:rPr lang="en-US" altLang="zh-CN" sz="1800"/>
              <a:t>1</a:t>
            </a:r>
            <a:r>
              <a:rPr lang="zh-CN" altLang="en-US" sz="1800"/>
              <a:t>个或多个物体的名称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次要：图像风格转换</a:t>
            </a:r>
            <a:r>
              <a:rPr lang="en-US" altLang="zh-CN" sz="1800"/>
              <a:t>api</a:t>
            </a:r>
            <a:r>
              <a:rPr lang="zh-CN" altLang="en-US" sz="1800"/>
              <a:t>：将图像转换成卡通画或素描风格，可用于开展趣味活动</a:t>
            </a:r>
          </a:p>
        </p:txBody>
      </p: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53E099C2-93B3-404A-97E4-152F23B1E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9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图片 1">
            <a:extLst>
              <a:ext uri="{FF2B5EF4-FFF2-40B4-BE49-F238E27FC236}">
                <a16:creationId xmlns:a16="http://schemas.microsoft.com/office/drawing/2014/main" id="{0AC04555-78EF-45CF-AD59-2F758F82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2">
            <a:extLst>
              <a:ext uri="{FF2B5EF4-FFF2-40B4-BE49-F238E27FC236}">
                <a16:creationId xmlns:a16="http://schemas.microsoft.com/office/drawing/2014/main" id="{22FE176D-C165-4432-AA81-FBFCA6B7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312" y="2828835"/>
            <a:ext cx="5346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b="1" dirty="0">
                <a:solidFill>
                  <a:srgbClr val="4B649F"/>
                </a:solidFill>
              </a:rPr>
              <a:t>感谢聆听</a:t>
            </a:r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31A5974D-303C-4332-AE22-BF290FA6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7A01E57-616A-4F64-AD7B-86EAF9120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14399"/>
      </p:ext>
    </p:extLst>
  </p:cSld>
  <p:clrMapOvr>
    <a:masterClrMapping/>
  </p:clrMapOvr>
  <p:transition spd="slow" advTm="9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B3D97C66-83AB-49F8-A75A-9260B1D282AD}"/>
              </a:ext>
            </a:extLst>
          </p:cNvPr>
          <p:cNvSpPr/>
          <p:nvPr/>
        </p:nvSpPr>
        <p:spPr>
          <a:xfrm>
            <a:off x="1333500" y="1697038"/>
            <a:ext cx="9486900" cy="35020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C1681A95-9761-4D3C-9926-13BFB78B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文本框 2">
            <a:extLst>
              <a:ext uri="{FF2B5EF4-FFF2-40B4-BE49-F238E27FC236}">
                <a16:creationId xmlns:a16="http://schemas.microsoft.com/office/drawing/2014/main" id="{03437830-E70A-4103-8927-9FFEC2517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1563" y="650875"/>
            <a:ext cx="24431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4B649F"/>
                </a:solidFill>
              </a:rPr>
              <a:t>核心价值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E76D97C-9707-4199-8792-C7A1B3408ECC}"/>
              </a:ext>
            </a:extLst>
          </p:cNvPr>
          <p:cNvSpPr/>
          <p:nvPr/>
        </p:nvSpPr>
        <p:spPr>
          <a:xfrm>
            <a:off x="1524000" y="1882775"/>
            <a:ext cx="9486900" cy="35020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BC417F-AEB9-4C12-B965-C66D7D1BFBA3}"/>
              </a:ext>
            </a:extLst>
          </p:cNvPr>
          <p:cNvSpPr/>
          <p:nvPr/>
        </p:nvSpPr>
        <p:spPr>
          <a:xfrm>
            <a:off x="10928350" y="52054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F7FADE-3437-4889-9F26-99D224242D16}"/>
              </a:ext>
            </a:extLst>
          </p:cNvPr>
          <p:cNvSpPr/>
          <p:nvPr/>
        </p:nvSpPr>
        <p:spPr>
          <a:xfrm>
            <a:off x="10658475" y="4976813"/>
            <a:ext cx="476250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7DCE5-02CA-44F8-A85C-7AAD2B5ED4FB}"/>
              </a:ext>
            </a:extLst>
          </p:cNvPr>
          <p:cNvSpPr/>
          <p:nvPr/>
        </p:nvSpPr>
        <p:spPr>
          <a:xfrm>
            <a:off x="1220788" y="1689100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F62280-F8AB-4761-98C8-71FD92113952}"/>
              </a:ext>
            </a:extLst>
          </p:cNvPr>
          <p:cNvSpPr/>
          <p:nvPr/>
        </p:nvSpPr>
        <p:spPr>
          <a:xfrm>
            <a:off x="1373188" y="1841500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06" name="文本框 10">
            <a:extLst>
              <a:ext uri="{FF2B5EF4-FFF2-40B4-BE49-F238E27FC236}">
                <a16:creationId xmlns:a16="http://schemas.microsoft.com/office/drawing/2014/main" id="{E16666DE-3B4F-40D7-A762-1F2EF1DCE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846388"/>
            <a:ext cx="89439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最小可用产品为通过通用图像识别识别图片内容，添加一个内容标签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4107" name="文本框 14">
            <a:extLst>
              <a:ext uri="{FF2B5EF4-FFF2-40B4-BE49-F238E27FC236}">
                <a16:creationId xmlns:a16="http://schemas.microsoft.com/office/drawing/2014/main" id="{4E9F9D10-5A1C-4C9B-B010-3080F9CC5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2343150"/>
            <a:ext cx="341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通用物体和场景识别</a:t>
            </a:r>
          </a:p>
        </p:txBody>
      </p:sp>
      <p:sp>
        <p:nvSpPr>
          <p:cNvPr id="4108" name="文本框 15">
            <a:extLst>
              <a:ext uri="{FF2B5EF4-FFF2-40B4-BE49-F238E27FC236}">
                <a16:creationId xmlns:a16="http://schemas.microsoft.com/office/drawing/2014/main" id="{57C651C9-7EEB-4FB3-8831-260C4A4DD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3746500"/>
            <a:ext cx="23383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4B649F"/>
                </a:solidFill>
              </a:rPr>
              <a:t>图像风格转换</a:t>
            </a:r>
          </a:p>
        </p:txBody>
      </p:sp>
      <p:sp>
        <p:nvSpPr>
          <p:cNvPr id="4109" name="文本框 10">
            <a:extLst>
              <a:ext uri="{FF2B5EF4-FFF2-40B4-BE49-F238E27FC236}">
                <a16:creationId xmlns:a16="http://schemas.microsoft.com/office/drawing/2014/main" id="{F4C08AEE-F6E6-4298-BCD2-3C4D3B0F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4268788"/>
            <a:ext cx="89439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最小可用产品为转换图片风格</a:t>
            </a:r>
          </a:p>
        </p:txBody>
      </p:sp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6E34F034-EC97-4B79-8FAE-78BF27E33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9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CCF75D32-64C2-4479-907A-B716325FFBF9}"/>
              </a:ext>
            </a:extLst>
          </p:cNvPr>
          <p:cNvSpPr/>
          <p:nvPr/>
        </p:nvSpPr>
        <p:spPr>
          <a:xfrm>
            <a:off x="485775" y="1136650"/>
            <a:ext cx="2955925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5123" name="文本框 16">
            <a:extLst>
              <a:ext uri="{FF2B5EF4-FFF2-40B4-BE49-F238E27FC236}">
                <a16:creationId xmlns:a16="http://schemas.microsoft.com/office/drawing/2014/main" id="{C383FCDC-915C-4825-A5B3-3E0324297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1241425"/>
            <a:ext cx="2955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核心价值与用户痛点</a:t>
            </a:r>
          </a:p>
        </p:txBody>
      </p:sp>
      <p:pic>
        <p:nvPicPr>
          <p:cNvPr id="5124" name="图片 17">
            <a:extLst>
              <a:ext uri="{FF2B5EF4-FFF2-40B4-BE49-F238E27FC236}">
                <a16:creationId xmlns:a16="http://schemas.microsoft.com/office/drawing/2014/main" id="{56E47EDD-4FE4-4671-82D1-32D56D88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81E6111-B957-4E0F-B48E-36AB1FBD982A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5126" name="图片 2">
            <a:extLst>
              <a:ext uri="{FF2B5EF4-FFF2-40B4-BE49-F238E27FC236}">
                <a16:creationId xmlns:a16="http://schemas.microsoft.com/office/drawing/2014/main" id="{3CC19291-9B09-41B9-88A2-39A03DD3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597150"/>
            <a:ext cx="1125378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2742997-AF05-4B64-81D9-5F2BDBF2E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5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1F3C05-FC48-493F-A933-C882F2CD3DD5}"/>
              </a:ext>
            </a:extLst>
          </p:cNvPr>
          <p:cNvSpPr/>
          <p:nvPr/>
        </p:nvSpPr>
        <p:spPr>
          <a:xfrm>
            <a:off x="417513" y="314325"/>
            <a:ext cx="3902075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6147" name="文本框 16">
            <a:extLst>
              <a:ext uri="{FF2B5EF4-FFF2-40B4-BE49-F238E27FC236}">
                <a16:creationId xmlns:a16="http://schemas.microsoft.com/office/drawing/2014/main" id="{111E64D3-61EF-4E65-944D-333CAE55A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419100"/>
            <a:ext cx="3878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人工智能概率性与用户痛点</a:t>
            </a:r>
          </a:p>
        </p:txBody>
      </p:sp>
      <p:pic>
        <p:nvPicPr>
          <p:cNvPr id="6148" name="图片 17">
            <a:extLst>
              <a:ext uri="{FF2B5EF4-FFF2-40B4-BE49-F238E27FC236}">
                <a16:creationId xmlns:a16="http://schemas.microsoft.com/office/drawing/2014/main" id="{6A85F391-8CCE-4BDA-BCB2-0E6BEAA6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1EBF23C-8F7E-4ED4-9ECC-35B9A3780999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6150" name="图片 3">
            <a:extLst>
              <a:ext uri="{FF2B5EF4-FFF2-40B4-BE49-F238E27FC236}">
                <a16:creationId xmlns:a16="http://schemas.microsoft.com/office/drawing/2014/main" id="{2F452AE4-DEB3-480D-8BE7-8A23B2E1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498600"/>
            <a:ext cx="5576888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图片 7">
            <a:extLst>
              <a:ext uri="{FF2B5EF4-FFF2-40B4-BE49-F238E27FC236}">
                <a16:creationId xmlns:a16="http://schemas.microsoft.com/office/drawing/2014/main" id="{38B1DC4B-151D-4F47-8504-2F3FF86D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1498600"/>
            <a:ext cx="55245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文本框 10">
            <a:extLst>
              <a:ext uri="{FF2B5EF4-FFF2-40B4-BE49-F238E27FC236}">
                <a16:creationId xmlns:a16="http://schemas.microsoft.com/office/drawing/2014/main" id="{32143CAB-6556-4ECD-B313-57D73408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5026025"/>
            <a:ext cx="37480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当图片主体在图片中占比较小时，会出现识别出错误结果的情况。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6153" name="文本框 10">
            <a:extLst>
              <a:ext uri="{FF2B5EF4-FFF2-40B4-BE49-F238E27FC236}">
                <a16:creationId xmlns:a16="http://schemas.microsoft.com/office/drawing/2014/main" id="{4431A771-0057-451F-93FA-05C219E7A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26025"/>
            <a:ext cx="43180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当图片主体较多时，会识别出较为突出的那个主体。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C7BE4C3-928D-4A56-98BE-F34CCF97D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31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266BCF0A-66E8-413F-ABC3-341FE34B7362}"/>
              </a:ext>
            </a:extLst>
          </p:cNvPr>
          <p:cNvSpPr/>
          <p:nvPr/>
        </p:nvSpPr>
        <p:spPr>
          <a:xfrm>
            <a:off x="417513" y="314325"/>
            <a:ext cx="3902075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16">
            <a:extLst>
              <a:ext uri="{FF2B5EF4-FFF2-40B4-BE49-F238E27FC236}">
                <a16:creationId xmlns:a16="http://schemas.microsoft.com/office/drawing/2014/main" id="{B793873C-DB68-48B4-99B7-AA4867370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419100"/>
            <a:ext cx="3878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人工智能概率性与用户痛点</a:t>
            </a:r>
          </a:p>
        </p:txBody>
      </p:sp>
      <p:pic>
        <p:nvPicPr>
          <p:cNvPr id="7172" name="图片 17">
            <a:extLst>
              <a:ext uri="{FF2B5EF4-FFF2-40B4-BE49-F238E27FC236}">
                <a16:creationId xmlns:a16="http://schemas.microsoft.com/office/drawing/2014/main" id="{0491C2AD-6BAD-4399-9D61-F486F0D6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F96607E-DCC0-41E2-A474-3F38DF2525DA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7174" name="图片 3">
            <a:extLst>
              <a:ext uri="{FF2B5EF4-FFF2-40B4-BE49-F238E27FC236}">
                <a16:creationId xmlns:a16="http://schemas.microsoft.com/office/drawing/2014/main" id="{4046CF66-A454-43A8-A2CC-538BC981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504950"/>
            <a:ext cx="61356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文本框 10">
            <a:extLst>
              <a:ext uri="{FF2B5EF4-FFF2-40B4-BE49-F238E27FC236}">
                <a16:creationId xmlns:a16="http://schemas.microsoft.com/office/drawing/2014/main" id="{4810B73E-EF54-46B8-BFC9-15799DE0A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4919663"/>
            <a:ext cx="3749675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当图片色调较暗时，主体不突出时，会出现识别出错误结果的情况。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7176" name="文本框 10">
            <a:extLst>
              <a:ext uri="{FF2B5EF4-FFF2-40B4-BE49-F238E27FC236}">
                <a16:creationId xmlns:a16="http://schemas.microsoft.com/office/drawing/2014/main" id="{E58BC895-252C-46D4-8207-C2A3CF29B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5" y="2576513"/>
            <a:ext cx="57594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当图片主体较小时，识别出错的概率较大。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当图片色调较暗时，识别出错的概率较大。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/>
              <a:t>当图片主体较多时，识别的结果为较突出的主体。</a:t>
            </a:r>
          </a:p>
        </p:txBody>
      </p:sp>
      <p:sp>
        <p:nvSpPr>
          <p:cNvPr id="7177" name="文本框 14">
            <a:extLst>
              <a:ext uri="{FF2B5EF4-FFF2-40B4-BE49-F238E27FC236}">
                <a16:creationId xmlns:a16="http://schemas.microsoft.com/office/drawing/2014/main" id="{F1B26724-312F-4CA0-8780-EFB18475A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150" y="1789113"/>
            <a:ext cx="3438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4B649F"/>
                </a:solidFill>
              </a:rPr>
              <a:t>总结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07CE7DA-5408-4E1D-B8BB-1276F9C36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88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0185C311-FE89-4EB3-94FA-3E25C794ED92}"/>
              </a:ext>
            </a:extLst>
          </p:cNvPr>
          <p:cNvSpPr/>
          <p:nvPr/>
        </p:nvSpPr>
        <p:spPr>
          <a:xfrm>
            <a:off x="485775" y="1196975"/>
            <a:ext cx="4192588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195" name="文本框 16">
            <a:extLst>
              <a:ext uri="{FF2B5EF4-FFF2-40B4-BE49-F238E27FC236}">
                <a16:creationId xmlns:a16="http://schemas.microsoft.com/office/drawing/2014/main" id="{2C6D33EE-B912-4163-A90C-599926BBC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1311275"/>
            <a:ext cx="4083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需求列表与人工智能</a:t>
            </a:r>
            <a:r>
              <a:rPr lang="en-US" altLang="zh-CN" sz="2400" b="1">
                <a:solidFill>
                  <a:schemeClr val="bg1"/>
                </a:solidFill>
              </a:rPr>
              <a:t>API</a:t>
            </a:r>
            <a:r>
              <a:rPr lang="zh-CN" altLang="en-US" sz="2400" b="1">
                <a:solidFill>
                  <a:schemeClr val="bg1"/>
                </a:solidFill>
              </a:rPr>
              <a:t>加值</a:t>
            </a:r>
          </a:p>
        </p:txBody>
      </p:sp>
      <p:pic>
        <p:nvPicPr>
          <p:cNvPr id="8196" name="图片 17">
            <a:extLst>
              <a:ext uri="{FF2B5EF4-FFF2-40B4-BE49-F238E27FC236}">
                <a16:creationId xmlns:a16="http://schemas.microsoft.com/office/drawing/2014/main" id="{CBD1DC20-7A88-4EB7-AD5E-9E9067C5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9D2EBDB-4901-45DA-9434-01CFFA47FE95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8198" name="图片 2">
            <a:extLst>
              <a:ext uri="{FF2B5EF4-FFF2-40B4-BE49-F238E27FC236}">
                <a16:creationId xmlns:a16="http://schemas.microsoft.com/office/drawing/2014/main" id="{64100B51-B97E-4F9A-B2FF-6307CC48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630488"/>
            <a:ext cx="11253788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3DB7759-3828-4DD5-862B-56443AD5F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23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>
            <a:extLst>
              <a:ext uri="{FF2B5EF4-FFF2-40B4-BE49-F238E27FC236}">
                <a16:creationId xmlns:a16="http://schemas.microsoft.com/office/drawing/2014/main" id="{A2386BA7-871C-464D-A97A-B6425951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1550988"/>
            <a:ext cx="8958263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D3857275-BAF8-440B-BA0D-7D55C403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文本框 2">
            <a:extLst>
              <a:ext uri="{FF2B5EF4-FFF2-40B4-BE49-F238E27FC236}">
                <a16:creationId xmlns:a16="http://schemas.microsoft.com/office/drawing/2014/main" id="{ED3E7CE3-517D-4DFF-93BA-A77FFB1CC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063" y="650875"/>
            <a:ext cx="4157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4B649F"/>
                </a:solidFill>
              </a:rPr>
              <a:t>Part 2 </a:t>
            </a:r>
            <a:r>
              <a:rPr lang="zh-CN" altLang="en-US" sz="4400" b="1">
                <a:solidFill>
                  <a:srgbClr val="4B649F"/>
                </a:solidFill>
              </a:rPr>
              <a:t>产品原型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D54902-A99C-4A0C-B99E-D5A3A991D07D}"/>
              </a:ext>
            </a:extLst>
          </p:cNvPr>
          <p:cNvSpPr txBox="1"/>
          <p:nvPr/>
        </p:nvSpPr>
        <p:spPr>
          <a:xfrm>
            <a:off x="919163" y="2803525"/>
            <a:ext cx="927100" cy="3508375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spc="500" dirty="0">
                <a:solidFill>
                  <a:srgbClr val="4B649F"/>
                </a:solidFill>
              </a:rPr>
              <a:t>产品架构图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48EEEDF-C5B7-4ACD-B969-8098BEAF9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17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1A4A1EFC-171D-4FF9-9CB0-54813549DAEB}"/>
              </a:ext>
            </a:extLst>
          </p:cNvPr>
          <p:cNvSpPr/>
          <p:nvPr/>
        </p:nvSpPr>
        <p:spPr>
          <a:xfrm>
            <a:off x="417513" y="314325"/>
            <a:ext cx="2565400" cy="692150"/>
          </a:xfrm>
          <a:prstGeom prst="round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267" name="文本框 16">
            <a:extLst>
              <a:ext uri="{FF2B5EF4-FFF2-40B4-BE49-F238E27FC236}">
                <a16:creationId xmlns:a16="http://schemas.microsoft.com/office/drawing/2014/main" id="{2F6D59A0-E568-4D8C-A786-98AAFBE7A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415925"/>
            <a:ext cx="2338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交互与界面设计</a:t>
            </a:r>
          </a:p>
        </p:txBody>
      </p:sp>
      <p:pic>
        <p:nvPicPr>
          <p:cNvPr id="11268" name="图片 17">
            <a:extLst>
              <a:ext uri="{FF2B5EF4-FFF2-40B4-BE49-F238E27FC236}">
                <a16:creationId xmlns:a16="http://schemas.microsoft.com/office/drawing/2014/main" id="{C414DD0D-E35C-40AB-BA82-24A19E2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9E1CE2D-FA05-42CC-AC82-C7EA074F66F7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1270" name="图片 3">
            <a:extLst>
              <a:ext uri="{FF2B5EF4-FFF2-40B4-BE49-F238E27FC236}">
                <a16:creationId xmlns:a16="http://schemas.microsoft.com/office/drawing/2014/main" id="{6CBE3B7D-1A52-415E-8FB4-715C9073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544638"/>
            <a:ext cx="37242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7">
            <a:extLst>
              <a:ext uri="{FF2B5EF4-FFF2-40B4-BE49-F238E27FC236}">
                <a16:creationId xmlns:a16="http://schemas.microsoft.com/office/drawing/2014/main" id="{8B1C477A-8E25-4CA7-9E9C-81C4C784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1519238"/>
            <a:ext cx="6488112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文本框 10">
            <a:extLst>
              <a:ext uri="{FF2B5EF4-FFF2-40B4-BE49-F238E27FC236}">
                <a16:creationId xmlns:a16="http://schemas.microsoft.com/office/drawing/2014/main" id="{392CAB2C-84D5-4C6E-8234-7620D341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5554663"/>
            <a:ext cx="2733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App</a:t>
            </a:r>
            <a:r>
              <a:rPr lang="zh-CN" altLang="en-US" sz="1800"/>
              <a:t>启动页与首页</a:t>
            </a:r>
            <a:endParaRPr lang="zh-CN" altLang="en-US" sz="1800">
              <a:solidFill>
                <a:srgbClr val="404040"/>
              </a:solidFill>
            </a:endParaRPr>
          </a:p>
        </p:txBody>
      </p:sp>
      <p:sp>
        <p:nvSpPr>
          <p:cNvPr id="11273" name="文本框 10">
            <a:extLst>
              <a:ext uri="{FF2B5EF4-FFF2-40B4-BE49-F238E27FC236}">
                <a16:creationId xmlns:a16="http://schemas.microsoft.com/office/drawing/2014/main" id="{6CF4510A-99FF-4801-9239-C6260E49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5554663"/>
            <a:ext cx="1789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拍照识别流程</a:t>
            </a:r>
            <a:endParaRPr lang="zh-CN" altLang="en-US" sz="1800">
              <a:solidFill>
                <a:srgbClr val="404040"/>
              </a:solidFill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31C7946-E693-4541-B633-4D00C98CA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12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Pages>0</Pages>
  <Words>908</Words>
  <Characters>0</Characters>
  <Application>Microsoft Office PowerPoint</Application>
  <DocSecurity>0</DocSecurity>
  <PresentationFormat>宽屏</PresentationFormat>
  <Lines>0</Lines>
  <Paragraphs>70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PC</dc:creator>
  <cp:keywords/>
  <dc:description/>
  <cp:lastModifiedBy>我我我</cp:lastModifiedBy>
  <cp:revision>44</cp:revision>
  <dcterms:created xsi:type="dcterms:W3CDTF">2016-01-15T03:19:00Z</dcterms:created>
  <dcterms:modified xsi:type="dcterms:W3CDTF">2020-01-10T00:40:54Z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